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9" r:id="rId4"/>
    <p:sldId id="260" r:id="rId5"/>
    <p:sldId id="257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63184-34A2-40D5-A1EA-7C733F575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52ACB0E-2C55-4B73-913D-30B8892E2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2D01C1-C21E-43E5-B66A-B1D921DC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D00740B-BDA8-4821-84E3-9E857DF1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58E769-0FE0-431F-9EB0-9B498099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228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8672F-C20E-4E2B-8B69-9EF670E9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2BFF5D1-DF02-4AF5-8DDD-C94BB0927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4475C5-A91C-4EBC-A52B-A3C8EA3D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03B93E-8A2C-4CF2-9C38-47F98719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421BFB-A34E-461E-849B-E05928C1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6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D2BFC99-88A0-4B55-B50D-70323C49D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E2914E3-4967-440D-A91E-3702F10A4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2CB405-8295-4DD8-A86E-A2BBABDC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92BBA5-388F-4E2B-BC84-60D63EFB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33CD36F-A015-4F10-ABE8-3BE87B5D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828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623EC-DF73-4F57-B409-8A9DE816B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CD38EFB-E5CC-4FD4-819D-6FC3F85CB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undertiteltypografien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0F108E-B2A8-47BD-B41D-B1E674A8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8236C3-1829-486E-9716-45C48C52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D0C044-8D55-4849-83A0-123E3149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42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A986A-4BEA-4366-ABCE-599D484F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2C744E-753B-4F3F-8B05-64E38809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847DE41-8C51-43A0-AE34-6EC07A1B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FDE3B4-3EEB-4360-9C1D-E3373EDB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4C0EBC-8BF2-4B06-9353-F53DE04C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5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6C433-2811-462C-B936-268C4D48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7B5977-C69E-4F1A-9047-05D54A431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210542-5399-4804-9387-45F88B56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939DBF-1E9D-4C93-A1D5-503EE255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337581-54E6-4B05-9542-89CF8BF1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48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F71F9-88C0-40F3-A9B9-4B542912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C8C0FB-D449-4B34-A557-FB1472A60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8294C3C-E34E-4B70-BA75-DCE86D8E7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512D651-16DC-4DE9-962D-4807BE94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BA4868E-17A2-4226-9AC3-69ADC53D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E75608-A604-4708-808B-CA733B71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61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FF909-73CB-4F21-AB06-2D3E2D2E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92B8DB-571A-40F9-9351-F58AFB9D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E798A6F-E427-4D73-A913-5381FEBF5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0D4D1BB-F45A-4C96-9626-0CA3F0FF5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58C34BC-2F78-4694-BACF-FDC4892BB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75AFB01-6184-4702-843A-A0F82550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861B8F7-7059-4BAA-A230-3F796096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17C1D86-D129-4971-A99E-234129FE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460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C357F-45F9-47F6-AC51-9910BBD9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93080B-DC9F-4622-A7D1-B3E4164A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C37ADA6-4EAD-41E9-8B7D-6E3B1895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9EF994E-AAAE-4141-AFFC-0CCBDFA9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101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A3DC372-CC01-4CCA-A47C-B19F8D2A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BA3E655-A20D-4A26-921C-37037F64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C2C54D5-5A6E-4DDB-A7E4-91A747D5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662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43ADA-02EE-4E2F-8D3C-4C98DBD1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50F497-D18B-4E25-A0AF-47FDD6B7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F716D95-23F2-49C2-888E-8DAE37FFF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FF3747-981B-4303-9D4D-A3848E06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337473-9A0E-4E11-8CE2-346D7784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E384277-0295-43B2-B9CF-04609A93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03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554F1-050A-41A9-BF9A-33198607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5D71DA-90B5-404E-AB2F-831C170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C6B052-F0AB-4B20-8096-A2D3E03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FC33A0D-73DE-471D-902D-42B8C28C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245EB7-DA8D-4FD2-9074-457EA457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136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30164-7489-48B4-A82D-19040C57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2505892-9E8D-45DA-B202-EABE77788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348BE4-833D-4C55-AB9C-10EEB032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8D77A5-F9CB-4427-8C3C-2B2F3B46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95AB903-8CEB-41D6-A591-7A3B31DDA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3B378A4-3489-46A3-932A-A4305AC4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77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E1B1-BA7E-4510-A995-0310F022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2F4765B-7694-4F60-8F1D-1DC09746D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985CF1-512C-48A7-AE43-79BEDB9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591D2B-1705-43CB-980D-9ACA81CF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F992A7-A17A-43FF-95F6-58152A0A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95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0975E57-6B35-4F5B-85B0-94D797617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C0259A-3CBA-44CA-A8DE-BAD7D2372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1317B3-293B-4CA5-BBBD-044858CD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8FEEF0-F7D0-4D11-AED7-4092A0DD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ADF7C-3326-46BD-AC1A-2536D2AF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838F9-FEC4-46A6-A85B-13B7666C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716DAE-B2A2-4848-BE85-C881849F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3249B6-4CF7-45FD-A313-EBF9A5C1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D2034A-CC1B-48B4-A4C2-50AFC3B8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C109C9-7BDF-43E4-9A59-6B4DB979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49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A0F027-7C49-470B-8C61-863E909E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3138BB-AD37-4CAF-AFE4-F779A69ED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97B22B9-9797-4DB0-BFDB-064A490E7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D6E994D-5FF0-4BB0-B91F-CB0AEDE8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EF3A6EF-7A85-453D-B124-B1261B44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69FC99D-EFDD-4CDF-88C3-1721895A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53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7CD45-2E42-440A-B3EA-94BB7831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5F9BD73-83BD-4841-AADD-156B6AADD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D4EAE66-365B-4329-988D-4061FA0C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84A4288-5128-4AEC-BD51-BD3AF9FDA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48FE5F5-9CA7-4527-8B8A-2EE3FBC34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30DC17C-2086-473E-9850-37D76EC7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457E377-3972-4334-8ED5-2C1DACF4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C1F4855-769C-4BDB-B772-073C483E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147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C13482-22D4-4E01-A473-C2822C57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9D3C148-6B6B-42CA-B59B-D5BAAE22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392CBEA-1FD0-4229-9FBD-C190B174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CFC9021-0015-4BA5-B1C0-9240136A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571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117CB61-AA88-47D1-AE85-822A54CD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FB33388-0789-467B-9E3B-6B3AA268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98DA454-CC79-4B9B-8CC4-CAEF21A1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913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64090-DF53-4198-9DA1-CB92979F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2A7AFE-253C-49EF-9A36-029BB23F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4A89D5-6DDD-490B-AC48-50B39CB14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A59A8A-B05F-4440-A03A-C276E0CD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593425-44EB-4B57-9652-9C844BB9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624A8CA-E340-4CDE-8C56-AEF1651C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7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8070B-33B4-48A6-9C68-0F16EDF5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15232F6-7089-49D2-A1C9-A20203BAF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56930D-D191-48DF-BA03-12705F369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2509E94-CED3-497F-947D-0CEA3EF6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76F6FE-481D-44E8-B56B-830EF3BF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9127E5B-A60F-446D-AFA2-E79AFAA5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028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34DA40-C15D-48F3-9DC4-B07532EA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9CD0188-2805-4574-B498-69B542DF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7E28C3-339F-4D11-9951-1629B6F27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366B-D068-4796-BF6F-FDC05A3B3E8B}" type="datetimeFigureOut">
              <a:rPr lang="da-DK" smtClean="0"/>
              <a:t>23-05-2019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19A1A3D-E3E3-40CD-B451-768A4C13B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4DCEE7-CC9A-431C-AB6F-06E5225CB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7392-B46E-43C5-802A-778E31E4419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65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C351CD5-BD44-463D-A47E-A3179B5F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BD51274-6C79-45F3-8BE1-F1761FB99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Rediger</a:t>
            </a:r>
            <a:r>
              <a:rPr lang="en-GB" dirty="0"/>
              <a:t> </a:t>
            </a:r>
            <a:r>
              <a:rPr lang="en-GB" dirty="0" err="1"/>
              <a:t>teksttypografien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  <a:p>
            <a:pPr lvl="1"/>
            <a:r>
              <a:rPr lang="en-GB" dirty="0" err="1"/>
              <a:t>Andet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255C9A-3BB4-43F4-803E-1EC1D4496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6059-DFEE-4791-9FE5-D9C1ECAED463}" type="datetimeFigureOut">
              <a:rPr lang="en-GB" smtClean="0"/>
              <a:t>23/05/2019</a:t>
            </a:fld>
            <a:endParaRPr lang="en-GB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20088C-83CE-45B0-8B2F-5B69B1FC1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D53E3F-9F17-4621-A8D8-45DC0E865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BC8A-DABC-4227-AA8A-ED55E5E6054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8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6946837-6218-4A7E-A3FF-807B8AE5E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5291516" cy="2083272"/>
          </a:xfrm>
        </p:spPr>
        <p:txBody>
          <a:bodyPr anchor="t">
            <a:normAutofit fontScale="90000"/>
          </a:bodyPr>
          <a:lstStyle/>
          <a:p>
            <a:pPr algn="l"/>
            <a:r>
              <a:rPr lang="da-DK" sz="4400" dirty="0"/>
              <a:t>Workshop</a:t>
            </a:r>
            <a:br>
              <a:rPr lang="da-DK" sz="4400" dirty="0"/>
            </a:br>
            <a:r>
              <a:rPr lang="da-DK" sz="4400" dirty="0"/>
              <a:t>Semesterkoordinatorens rolle og semesterteams</a:t>
            </a:r>
            <a:br>
              <a:rPr lang="da-DK" sz="4400" dirty="0"/>
            </a:br>
            <a:endParaRPr lang="en-GB" sz="4100" dirty="0">
              <a:solidFill>
                <a:srgbClr val="000000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9FC7B68-410A-4E2B-A0BD-9A5B8A50A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GB" sz="1800" dirty="0">
                <a:solidFill>
                  <a:srgbClr val="000000"/>
                </a:solidFill>
              </a:rPr>
              <a:t>Maj 2019</a:t>
            </a: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D92E85E-D86A-4348-ACC1-4C557E485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70" y="3332127"/>
            <a:ext cx="4141760" cy="11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24D17-44DC-4167-90D7-CF185CFD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Formålet med dagen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5779E2-E652-41E2-B2BF-2F34D2708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792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da-DK" dirty="0"/>
            </a:br>
            <a:r>
              <a:rPr lang="da-DK" dirty="0"/>
              <a:t>Semesterkoordinator og semesterteams er en del af DSMI-modellen, </a:t>
            </a:r>
            <a:r>
              <a:rPr lang="da-DK" u="sng" dirty="0"/>
              <a:t>men i praksis udmøntes det på meget forskellig vis på uddannelserne</a:t>
            </a:r>
            <a:r>
              <a:rPr lang="da-DK" dirty="0"/>
              <a:t>.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På denne workshop er det et mål at </a:t>
            </a:r>
            <a:r>
              <a:rPr lang="da-DK" u="sng" dirty="0"/>
              <a:t>dele erfaringer og gode ideer, samt at drøfte en fælles forståelse</a:t>
            </a:r>
            <a:r>
              <a:rPr lang="da-DK" dirty="0"/>
              <a:t> af hvilke konkrete funktioner semesterkoordinatoren og semesterteams som minimum bør have.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580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DF75A-C268-4CD3-BDC1-BFCE0BFA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Forventet udbytte af dagen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73B482-D116-440A-ACB3-363079A1E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Inspiration og erfaringsudveksling</a:t>
            </a:r>
          </a:p>
          <a:p>
            <a:r>
              <a:rPr lang="da-DK" dirty="0"/>
              <a:t>At der tegner sig et fælles billede af hvad de (vigtigste) opgaver for  semesterkoordiantoren og semesterteams på de første 4 semestre.</a:t>
            </a:r>
          </a:p>
          <a:p>
            <a:r>
              <a:rPr lang="da-DK"/>
              <a:t>At 2-3 </a:t>
            </a:r>
            <a:r>
              <a:rPr lang="da-DK" dirty="0"/>
              <a:t>personer efterfølgende sætter sig sammen og formulerer ovenstående i et dokument, der kan anvendes for hele TEK.</a:t>
            </a:r>
          </a:p>
        </p:txBody>
      </p:sp>
    </p:spTree>
    <p:extLst>
      <p:ext uri="{BB962C8B-B14F-4D97-AF65-F5344CB8AC3E}">
        <p14:creationId xmlns:p14="http://schemas.microsoft.com/office/powerpoint/2010/main" val="239513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2B994-5151-49FA-8E20-6FBE6970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Dagens 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01AD94-21C7-440C-8A2E-B7CF9738D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/>
              <a:t>8.30	Velkomst og introduktion - DSMI - den formelle ramme.</a:t>
            </a:r>
          </a:p>
          <a:p>
            <a:pPr marL="0" indent="0">
              <a:buNone/>
            </a:pPr>
            <a:r>
              <a:rPr lang="da-DK" dirty="0"/>
              <a:t>8.45	4 eksempler på udøvelse af semesterkoordinator funktionen - med forskellige 	fokuspunkter. Oplæg fra </a:t>
            </a:r>
          </a:p>
          <a:p>
            <a:pPr lvl="2"/>
            <a:r>
              <a:rPr lang="da-DK" dirty="0"/>
              <a:t>- </a:t>
            </a:r>
            <a:r>
              <a:rPr lang="da-DK" sz="2300" dirty="0"/>
              <a:t>Jens Christian Jensen ( ITI)</a:t>
            </a:r>
          </a:p>
          <a:p>
            <a:pPr lvl="2"/>
            <a:r>
              <a:rPr lang="da-DK" sz="2300" dirty="0"/>
              <a:t>- Kurt Block Jessen (MCI)</a:t>
            </a:r>
          </a:p>
          <a:p>
            <a:pPr lvl="2"/>
            <a:r>
              <a:rPr lang="da-DK" sz="2300" dirty="0"/>
              <a:t>- Lone Borgersen (MMMI)</a:t>
            </a:r>
          </a:p>
          <a:p>
            <a:pPr lvl="2"/>
            <a:r>
              <a:rPr lang="da-DK" sz="2300" dirty="0"/>
              <a:t>- Karen Kjær Larsen (ITI)</a:t>
            </a:r>
          </a:p>
          <a:p>
            <a:pPr marL="0" indent="0">
              <a:buNone/>
            </a:pPr>
            <a:r>
              <a:rPr lang="da-DK" dirty="0"/>
              <a:t>9.45	Pause ( Kaffe og brød)</a:t>
            </a:r>
          </a:p>
          <a:p>
            <a:pPr marL="0" indent="0">
              <a:buNone/>
            </a:pPr>
            <a:r>
              <a:rPr lang="da-DK" dirty="0"/>
              <a:t>10.00	Drøftelse i grupper. Hvad er jeres erfaringer? 	</a:t>
            </a:r>
          </a:p>
          <a:p>
            <a:pPr marL="0" indent="0">
              <a:buNone/>
            </a:pPr>
            <a:r>
              <a:rPr lang="da-DK" dirty="0"/>
              <a:t>10.30	 Kort oplæg fra hver gruppe</a:t>
            </a:r>
          </a:p>
          <a:p>
            <a:pPr marL="0" indent="0">
              <a:buNone/>
            </a:pPr>
            <a:r>
              <a:rPr lang="da-DK" dirty="0"/>
              <a:t>10.45	Opsamling-og drøftelse. Kan der formuleres en fællesnævner for hvilke konkrete 	funktioner </a:t>
            </a:r>
            <a:r>
              <a:rPr lang="da-DK" dirty="0" err="1"/>
              <a:t>semesterkoordinatoren</a:t>
            </a:r>
            <a:r>
              <a:rPr lang="da-DK" dirty="0"/>
              <a:t> og semesterteams bør have?</a:t>
            </a:r>
          </a:p>
          <a:p>
            <a:pPr marL="0" indent="0">
              <a:buNone/>
            </a:pPr>
            <a:r>
              <a:rPr lang="da-DK" dirty="0"/>
              <a:t>11.15	 Afrunding.</a:t>
            </a:r>
          </a:p>
          <a:p>
            <a:pPr marL="0" indent="0">
              <a:buNone/>
            </a:pPr>
            <a:r>
              <a:rPr lang="da-DK" dirty="0"/>
              <a:t>11.30	Tak for i dag. (Sandwich og vand)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540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B5EB3-85AC-4291-9176-64621D9E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formelle ramme - DSMI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BE3C9F-9DDA-41A9-B995-2423DD88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82"/>
            <a:ext cx="10515600" cy="50815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2.2.1 Fælles elementer – side 10</a:t>
            </a:r>
            <a:endParaRPr lang="da-DK" u="sng" dirty="0"/>
          </a:p>
          <a:p>
            <a:pPr marL="0" indent="0">
              <a:buNone/>
            </a:pPr>
            <a:r>
              <a:rPr lang="da-DK" u="sng" dirty="0"/>
              <a:t>Semestertemaer - sammenhængende semestre – uddannelsens horisontale sammenhæng</a:t>
            </a:r>
            <a:br>
              <a:rPr lang="da-DK" u="sng" dirty="0"/>
            </a:br>
            <a:br>
              <a:rPr lang="da-DK" u="sng" dirty="0"/>
            </a:br>
            <a:r>
              <a:rPr lang="da-DK" dirty="0"/>
              <a:t>De første fire semestre af uddannelserne til bachelor og diplomingeniør skal organiseres omkring </a:t>
            </a:r>
            <a:r>
              <a:rPr lang="da-DK" b="1" dirty="0"/>
              <a:t>temaer</a:t>
            </a:r>
            <a:r>
              <a:rPr lang="da-DK" dirty="0"/>
              <a:t>. Studieordningen beskriver semestertemaerne, værdiargumentationen for de valgte temaer og semestrenes kompetencemål.</a:t>
            </a:r>
            <a:br>
              <a:rPr lang="da-DK" dirty="0"/>
            </a:br>
            <a:br>
              <a:rPr lang="da-DK" dirty="0"/>
            </a:br>
            <a:r>
              <a:rPr lang="da-DK" dirty="0"/>
              <a:t>Hver af de fire første semestre skal planlægges som et sammenhængende forløb med </a:t>
            </a:r>
            <a:r>
              <a:rPr lang="da-DK" dirty="0" err="1"/>
              <a:t>ud-gangspunkt</a:t>
            </a:r>
            <a:r>
              <a:rPr lang="da-DK" dirty="0"/>
              <a:t> i semesterets tema.</a:t>
            </a:r>
            <a:br>
              <a:rPr lang="da-DK" dirty="0"/>
            </a:br>
            <a:r>
              <a:rPr lang="da-DK" dirty="0"/>
              <a:t> </a:t>
            </a:r>
            <a:br>
              <a:rPr lang="da-DK" dirty="0"/>
            </a:br>
            <a:r>
              <a:rPr lang="da-DK" dirty="0"/>
              <a:t>Semesteret skal som hovedregel indeholde:</a:t>
            </a:r>
          </a:p>
          <a:p>
            <a:pPr lvl="1"/>
            <a:r>
              <a:rPr lang="da-DK" dirty="0"/>
              <a:t>Et grundfagligt modul ….( beskrivelse følger)</a:t>
            </a:r>
          </a:p>
          <a:p>
            <a:pPr lvl="1"/>
            <a:r>
              <a:rPr lang="da-DK" dirty="0"/>
              <a:t>Et projektorienteret modul …. ( beskrivelse følger)</a:t>
            </a:r>
          </a:p>
          <a:p>
            <a:pPr marL="0" indent="0">
              <a:buNone/>
            </a:pPr>
            <a:br>
              <a:rPr lang="da-DK" dirty="0"/>
            </a:br>
            <a:r>
              <a:rPr lang="da-DK" dirty="0">
                <a:highlight>
                  <a:srgbClr val="FFFF00"/>
                </a:highlight>
              </a:rPr>
              <a:t>Der tilknyttes en </a:t>
            </a:r>
            <a:r>
              <a:rPr lang="da-DK" b="1" dirty="0">
                <a:highlight>
                  <a:srgbClr val="FFFF00"/>
                </a:highlight>
              </a:rPr>
              <a:t>semesterkoordinator </a:t>
            </a:r>
            <a:r>
              <a:rPr lang="da-DK" dirty="0">
                <a:highlight>
                  <a:srgbClr val="FFFF00"/>
                </a:highlight>
              </a:rPr>
              <a:t>til hvert semester. Der oprettes et </a:t>
            </a:r>
            <a:r>
              <a:rPr lang="da-DK" b="1" dirty="0">
                <a:highlight>
                  <a:srgbClr val="FFFF00"/>
                </a:highlight>
              </a:rPr>
              <a:t>semesterteam </a:t>
            </a:r>
            <a:r>
              <a:rPr lang="da-DK" dirty="0">
                <a:highlight>
                  <a:srgbClr val="FFFF00"/>
                </a:highlight>
              </a:rPr>
              <a:t>for hvert semester bestående af de involverede undervisere og vejledere samt semesterkoordinatoren. Teamet er med semesterkoordinatoren som ansvarshavende person ansvarlig for at koordinere semesterets aktiviteter og planlægge semesteret med udgangspunkt i erfaringer fra sidste gang semesteret kørte.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689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7692C-5F81-480B-A71D-ED98FD8E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4 eksempler på udøvelse af semesterkoordinator funktionen - med forskellige 	fokuspunkter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C6171B-551E-4780-8E4A-3C4B8373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Oplæg fra </a:t>
            </a:r>
          </a:p>
          <a:p>
            <a:pPr lvl="2"/>
            <a:r>
              <a:rPr lang="da-DK" dirty="0"/>
              <a:t>- </a:t>
            </a:r>
            <a:r>
              <a:rPr lang="da-DK" sz="2300" dirty="0"/>
              <a:t>Jens Christian Jensen ( ITI)</a:t>
            </a:r>
          </a:p>
          <a:p>
            <a:pPr lvl="2"/>
            <a:r>
              <a:rPr lang="da-DK" sz="2300" dirty="0"/>
              <a:t>- Kurt Block Jessen (MCI)</a:t>
            </a:r>
          </a:p>
          <a:p>
            <a:pPr lvl="2"/>
            <a:r>
              <a:rPr lang="da-DK" sz="2300" dirty="0"/>
              <a:t>- Lone Borgersen (MMMI)</a:t>
            </a:r>
          </a:p>
          <a:p>
            <a:pPr lvl="2"/>
            <a:r>
              <a:rPr lang="da-DK" sz="2300" dirty="0"/>
              <a:t>- Karen Kjær Larsen (ITI)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629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FC38E-EB8F-4432-AA73-4DF060BA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Drøftelse I grupper.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E07C62-222E-42E6-BAC2-1261916DC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er jeres erfaringer – hvad er vigtigt og hvad fungerer godt som uddannelseskoordinator?</a:t>
            </a:r>
          </a:p>
          <a:p>
            <a:r>
              <a:rPr lang="da-DK" dirty="0"/>
              <a:t>Formuler ( i stikord) hvilken opgaver og ansvar semesterkoordiantoren og semesterteamet har/bør have ( på de 4 første semestre)</a:t>
            </a:r>
          </a:p>
          <a:p>
            <a:r>
              <a:rPr lang="da-DK" dirty="0"/>
              <a:t>Udvælg en fra gruppen til at fremlægge drøftelse ( 3 min)</a:t>
            </a:r>
          </a:p>
        </p:txBody>
      </p:sp>
    </p:spTree>
    <p:extLst>
      <p:ext uri="{BB962C8B-B14F-4D97-AF65-F5344CB8AC3E}">
        <p14:creationId xmlns:p14="http://schemas.microsoft.com/office/powerpoint/2010/main" val="6710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1_Office-tema</vt:lpstr>
      <vt:lpstr>Workshop Semesterkoordinatorens rolle og semesterteams </vt:lpstr>
      <vt:lpstr>Formålet med dagen</vt:lpstr>
      <vt:lpstr>Forventet udbytte af dagen</vt:lpstr>
      <vt:lpstr>Dagens program</vt:lpstr>
      <vt:lpstr>Den formelle ramme - DSMI</vt:lpstr>
      <vt:lpstr>4 eksempler på udøvelse af semesterkoordinator funktionen - med forskellige  fokuspunkter</vt:lpstr>
      <vt:lpstr>Drøftelse I grupper.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Oluf Larsen</dc:creator>
  <cp:lastModifiedBy>Oluf Larsen</cp:lastModifiedBy>
  <cp:revision>10</cp:revision>
  <dcterms:created xsi:type="dcterms:W3CDTF">2019-05-21T08:45:18Z</dcterms:created>
  <dcterms:modified xsi:type="dcterms:W3CDTF">2019-05-23T06:00:09Z</dcterms:modified>
</cp:coreProperties>
</file>